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61" r:id="rId5"/>
    <p:sldId id="256" r:id="rId6"/>
    <p:sldId id="262" r:id="rId7"/>
    <p:sldId id="258" r:id="rId8"/>
    <p:sldId id="25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567D"/>
    <a:srgbClr val="335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57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44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56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51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52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90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43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091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75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21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6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A6651-D153-413E-B4BA-1C15946EEBF4}" type="datetimeFigureOut">
              <a:rPr lang="ko-KR" altLang="en-US" smtClean="0"/>
              <a:t>2021-10-15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CCA8E-6C83-4515-AF0B-7D424108C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302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v.kr/portal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23034" y="1890277"/>
            <a:ext cx="5145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임신축하금</a:t>
            </a:r>
            <a:endParaRPr lang="en-US" altLang="ko-KR" sz="48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sz="48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온라인 신청방법</a:t>
            </a:r>
            <a:endParaRPr lang="en-US" altLang="ko-KR" sz="48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 flipV="1">
            <a:off x="3941323" y="5288736"/>
            <a:ext cx="4309354" cy="55057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900791" y="5350213"/>
            <a:ext cx="430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김포시에 전입한지 </a:t>
            </a:r>
            <a:r>
              <a:rPr lang="en-US" altLang="ko-KR" dirty="0" smtClean="0"/>
              <a:t>180</a:t>
            </a:r>
            <a:r>
              <a:rPr lang="ko-KR" altLang="en-US" dirty="0" smtClean="0"/>
              <a:t>일이 지난 </a:t>
            </a:r>
            <a:endParaRPr lang="en-US" altLang="ko-KR" dirty="0" smtClean="0"/>
          </a:p>
          <a:p>
            <a:pPr algn="ctr"/>
            <a:r>
              <a:rPr lang="ko-KR" altLang="en-US" u="sng" dirty="0" smtClean="0">
                <a:solidFill>
                  <a:srgbClr val="FF0000"/>
                </a:solidFill>
              </a:rPr>
              <a:t>내국인 임산부를 </a:t>
            </a:r>
            <a:r>
              <a:rPr lang="ko-KR" altLang="en-US" dirty="0" smtClean="0"/>
              <a:t>위함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7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1945532" cy="6858000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023107" y="200515"/>
            <a:ext cx="9144000" cy="563562"/>
          </a:xfrm>
        </p:spPr>
        <p:txBody>
          <a:bodyPr>
            <a:normAutofit fontScale="92500"/>
          </a:bodyPr>
          <a:lstStyle/>
          <a:p>
            <a:pPr fontAlgn="base" latinLnBrk="0"/>
            <a:r>
              <a:rPr lang="en-US" altLang="ko-KR" b="1" u="sng" dirty="0">
                <a:hlinkClick r:id="rId2"/>
              </a:rPr>
              <a:t>https://www.gov.kr/portal/</a:t>
            </a:r>
            <a:r>
              <a:rPr lang="en-US" altLang="ko-KR" b="1" dirty="0"/>
              <a:t>&lt;- </a:t>
            </a:r>
            <a:r>
              <a:rPr lang="ko-KR" altLang="en-US" b="1" dirty="0"/>
              <a:t>정부</a:t>
            </a:r>
            <a:r>
              <a:rPr lang="en-US" altLang="ko-KR" b="1" dirty="0"/>
              <a:t>24</a:t>
            </a:r>
            <a:r>
              <a:rPr lang="ko-KR" altLang="en-US" b="1" dirty="0"/>
              <a:t>들어가서 </a:t>
            </a:r>
            <a:r>
              <a:rPr lang="ko-KR" altLang="en-US" b="1" u="sng" dirty="0" smtClean="0"/>
              <a:t>공인인증서</a:t>
            </a:r>
            <a:r>
              <a:rPr lang="ko-KR" altLang="en-US" b="1" dirty="0" smtClean="0"/>
              <a:t>로 로그인</a:t>
            </a:r>
            <a:endParaRPr lang="ko-KR" altLang="en-US" b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35467" y="6153822"/>
            <a:ext cx="18515196" cy="7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389974640" descr="EMB00004dd809e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486" y="764077"/>
            <a:ext cx="8550383" cy="50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55926" y="6124863"/>
            <a:ext cx="7535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28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원스톱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서비스의 </a:t>
            </a:r>
            <a:r>
              <a:rPr lang="en-US" altLang="ko-KR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‘</a:t>
            </a:r>
            <a:r>
              <a:rPr lang="ko-KR" altLang="en-US" sz="28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맘편한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임신</a:t>
            </a:r>
            <a:r>
              <a:rPr lang="en-US" altLang="ko-KR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’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메뉴 클릭</a:t>
            </a:r>
            <a:endParaRPr lang="ko-KR" altLang="en-US" sz="28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68412" y="385020"/>
            <a:ext cx="1215907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4400" b="1" kern="0" spc="0" dirty="0" smtClean="0">
                <a:solidFill>
                  <a:schemeClr val="bg1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⓵</a:t>
            </a:r>
            <a:endParaRPr lang="ko-KR" altLang="en-US" sz="4400" kern="0" spc="0" dirty="0">
              <a:solidFill>
                <a:schemeClr val="bg1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7822" y="4338849"/>
            <a:ext cx="2062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※ </a:t>
            </a:r>
            <a:r>
              <a:rPr lang="ko-KR" altLang="en-US" dirty="0" smtClean="0">
                <a:solidFill>
                  <a:schemeClr val="bg1"/>
                </a:solidFill>
              </a:rPr>
              <a:t>내국인 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u="sng" dirty="0" smtClean="0">
                <a:solidFill>
                  <a:schemeClr val="bg1"/>
                </a:solidFill>
              </a:rPr>
              <a:t>임산부만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온라인 신청 가능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그 외는 방문신청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35467" y="6153822"/>
            <a:ext cx="18515196" cy="7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85098" y="5778929"/>
            <a:ext cx="9889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맘편한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임신 서비스 지원에서 </a:t>
            </a:r>
            <a:endParaRPr lang="en-US" altLang="ko-KR" sz="28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＇</a:t>
            </a:r>
            <a:r>
              <a:rPr lang="ko-KR" altLang="en-US" sz="28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맘편한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임신 온라인 통합처리 신청</a:t>
            </a:r>
            <a:r>
              <a:rPr lang="en-US" altLang="ko-KR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’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버튼  클릭</a:t>
            </a:r>
            <a:endParaRPr lang="ko-KR" altLang="en-US" sz="28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9" name="_x389975760" descr="EMB00004dd809f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098" y="122221"/>
            <a:ext cx="9492737" cy="565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0" y="0"/>
            <a:ext cx="1945532" cy="6858000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28754" y="579421"/>
            <a:ext cx="12159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4400" b="1" dirty="0">
                <a:solidFill>
                  <a:schemeClr val="bg1"/>
                </a:solidFill>
              </a:rPr>
              <a:t>⓶</a:t>
            </a:r>
            <a:endParaRPr lang="ko-KR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2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1945532" cy="6858000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35467" y="6153822"/>
            <a:ext cx="18515196" cy="7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318585" y="5903893"/>
            <a:ext cx="9889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맘편한</a:t>
            </a:r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서비스 온라인 신청 화면에서</a:t>
            </a:r>
            <a:endParaRPr lang="en-US" altLang="ko-KR" sz="28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8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유의사항 및 행정정보공동이용 전체동의에 체크</a:t>
            </a:r>
            <a:endParaRPr lang="ko-KR" altLang="en-US" sz="28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9040" y="454507"/>
            <a:ext cx="12159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4400" b="1" dirty="0">
                <a:solidFill>
                  <a:schemeClr val="bg1"/>
                </a:solidFill>
              </a:rPr>
              <a:t>⓷</a:t>
            </a:r>
            <a:endParaRPr lang="ko-KR" altLang="en-US" sz="4400" dirty="0">
              <a:solidFill>
                <a:schemeClr val="bg1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9249" y="-1238123"/>
            <a:ext cx="203438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31" name="_x389976000" descr="EMB00004dd809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585" y="79502"/>
            <a:ext cx="9599777" cy="582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49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0" y="0"/>
            <a:ext cx="1945532" cy="6858000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35467" y="6153822"/>
            <a:ext cx="18515196" cy="7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09078" y="563763"/>
            <a:ext cx="12159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4400" b="1" dirty="0">
                <a:solidFill>
                  <a:schemeClr val="bg1"/>
                </a:solidFill>
              </a:rPr>
              <a:t>⓸</a:t>
            </a:r>
            <a:endParaRPr lang="ko-KR" altLang="en-US" sz="4400" dirty="0">
              <a:solidFill>
                <a:schemeClr val="bg1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-135467" y="-9304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9249" y="-1238123"/>
            <a:ext cx="203438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99249" y="-5584825"/>
            <a:ext cx="207481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33" y="3878840"/>
            <a:ext cx="8054502" cy="3132478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828" y="60322"/>
            <a:ext cx="8152803" cy="40141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61667" y="1318620"/>
            <a:ext cx="263033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1)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신청인 정보 및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민원 접수기관을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등록해주세요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2)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임신정보 조회가 안 될 경우 임신확인서 내용을 입력 후 첨부파일에 임신확인서를 넣어주세요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  <a:p>
            <a:pPr algn="ctr"/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ko-KR" altLang="en-US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68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-19332" y="-9728"/>
            <a:ext cx="1945532" cy="6858000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35467" y="6153822"/>
            <a:ext cx="18515196" cy="7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0396" y="512203"/>
            <a:ext cx="12159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4400" b="1" dirty="0" smtClean="0">
                <a:solidFill>
                  <a:schemeClr val="bg1"/>
                </a:solidFill>
              </a:rPr>
              <a:t>⑤</a:t>
            </a:r>
            <a:endParaRPr lang="ko-KR" altLang="en-US" sz="4400" dirty="0">
              <a:solidFill>
                <a:schemeClr val="bg1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9249" y="-1238123"/>
            <a:ext cx="203438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99249" y="-5584825"/>
            <a:ext cx="207481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6267" y="-1073150"/>
            <a:ext cx="1605762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5" name="_x389976320" descr="EMB00004dd80a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532" y="0"/>
            <a:ext cx="7558391" cy="301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86267" y="-1073150"/>
            <a:ext cx="1605762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7" name="_x389974640" descr="EMB00004dd80a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304" y="3118395"/>
            <a:ext cx="7303612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직선 화살표 연결선 5"/>
          <p:cNvCxnSpPr/>
          <p:nvPr/>
        </p:nvCxnSpPr>
        <p:spPr>
          <a:xfrm>
            <a:off x="3159232" y="4985626"/>
            <a:ext cx="270933" cy="1693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1926200" y="591532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임신축하금만 신청 시 접수가 안 될 수 </a:t>
            </a:r>
            <a:r>
              <a:rPr lang="ko-KR" altLang="en-US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있습니다</a:t>
            </a:r>
            <a:r>
              <a:rPr lang="en-US" altLang="ko-KR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  <a:p>
            <a:pPr algn="ctr"/>
            <a:r>
              <a:rPr lang="en-US" altLang="ko-KR" b="1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모자보건수첩을 직접수령으로 체크해주세요</a:t>
            </a:r>
            <a:r>
              <a:rPr lang="en-US" altLang="ko-KR" b="1" dirty="0">
                <a:latin typeface="HY중고딕" panose="02030600000101010101" pitchFamily="18" charset="-127"/>
                <a:ea typeface="HY중고딕" panose="02030600000101010101" pitchFamily="18" charset="-127"/>
              </a:rPr>
              <a:t>!</a:t>
            </a:r>
            <a:endParaRPr lang="ko-KR" altLang="en-US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26425" y="1464534"/>
            <a:ext cx="36895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arenR"/>
            </a:pPr>
            <a:r>
              <a:rPr lang="ko-KR" altLang="en-US" sz="24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지자체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서비스 조회 버튼을 눌러주세요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  <a:p>
            <a:pPr marL="457200" indent="-457200" algn="ctr">
              <a:buAutoNum type="arabicParenR"/>
            </a:pPr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marL="457200" indent="-457200" algn="ctr">
              <a:buAutoNum type="arabicParenR"/>
            </a:pP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marL="457200" indent="-457200" algn="ctr">
              <a:buAutoNum type="arabicParenR"/>
            </a:pP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marL="342900" indent="-342900" algn="ctr">
              <a:buFontTx/>
              <a:buChar char="-"/>
            </a:pPr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2)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서비스 칸에 기재 된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유의사항을 꼭 확인하시고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신청여부에 클릭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, </a:t>
            </a: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입력사항에는 유의사항에 동의한다는 내용을 작성해주세요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437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-19332" y="-9728"/>
            <a:ext cx="1945532" cy="6858000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1320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rcRect l="16497"/>
          <a:stretch/>
        </p:blipFill>
        <p:spPr>
          <a:xfrm>
            <a:off x="2127703" y="3024122"/>
            <a:ext cx="6221202" cy="375394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0951" y="164344"/>
            <a:ext cx="6231909" cy="325492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568981" y="441924"/>
            <a:ext cx="12159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ko-KR" altLang="en-US" sz="4400" b="1" dirty="0">
                <a:solidFill>
                  <a:schemeClr val="bg1"/>
                </a:solidFill>
              </a:rPr>
              <a:t>⑥</a:t>
            </a:r>
            <a:endParaRPr lang="ko-KR" altLang="en-US" sz="4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50408" y="1115444"/>
            <a:ext cx="344061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arenR"/>
            </a:pP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임신확인서를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첨부파일에 넣어주세요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endParaRPr lang="en-US" altLang="ko-KR" sz="24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2)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하단부에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3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‘</a:t>
            </a:r>
            <a:r>
              <a:rPr lang="ko-KR" altLang="en-US" sz="23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맘편한</a:t>
            </a:r>
            <a:r>
              <a:rPr lang="ko-KR" altLang="en-US" sz="23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임신 서비스   통합처리를 신청합니다</a:t>
            </a:r>
            <a:r>
              <a:rPr lang="en-US" altLang="ko-KR" sz="23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＇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를 체크해주시고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민원신청하기 버튼을 눌러주시면 신청이 완료됩니다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5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9332" y="-9728"/>
            <a:ext cx="1945532" cy="6867728"/>
          </a:xfrm>
          <a:prstGeom prst="rect">
            <a:avLst/>
          </a:prstGeom>
          <a:solidFill>
            <a:srgbClr val="3A56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2791119" y="1500532"/>
            <a:ext cx="817204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*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접수 후 개별 연락은 드리지 않습니다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 </a:t>
            </a: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기준요건을 충족한다면 신청일 기준 다음 달 말일 이내에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김포페이로 지급할 예정입니다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  <a:p>
            <a:pPr algn="ctr"/>
            <a:r>
              <a:rPr lang="en-US" altLang="ko-KR" b="1" dirty="0" smtClean="0">
                <a:solidFill>
                  <a:srgbClr val="FF0000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단</a:t>
            </a:r>
            <a:r>
              <a:rPr lang="en-US" altLang="ko-KR" b="1" dirty="0" smtClean="0">
                <a:solidFill>
                  <a:srgbClr val="FF0000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, </a:t>
            </a:r>
            <a:r>
              <a:rPr lang="ko-KR" altLang="en-US" b="1" dirty="0" smtClean="0">
                <a:solidFill>
                  <a:srgbClr val="FF0000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지급되는 날까지 김포로 주소지가 유지되어야 합니다</a:t>
            </a:r>
            <a:r>
              <a:rPr lang="en-US" altLang="ko-KR" b="1" dirty="0" smtClean="0">
                <a:solidFill>
                  <a:srgbClr val="FF0000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</a:p>
          <a:p>
            <a:pPr algn="ctr"/>
            <a:endParaRPr lang="en-US" altLang="ko-KR" sz="1400" b="1" dirty="0" smtClean="0">
              <a:solidFill>
                <a:srgbClr val="FF0000"/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*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지급하기 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30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분 전 문자로 알림이 가니 확인 후 </a:t>
            </a:r>
            <a:r>
              <a:rPr lang="ko-KR" altLang="en-US" sz="24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착한페이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어플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통해 수령해주시면 됩니다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김포페이는 신청서에 등록한 본인 명의 핸드폰 번호로만 지급되니 본인명의의 핸드폰 번호가 없거나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,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pPr algn="ctr"/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 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외국인임산부인 경우는 보건소 담당자에게 전화 후 방문신청해주세요</a:t>
            </a:r>
            <a:r>
              <a:rPr lang="en-US" altLang="ko-KR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  <a:r>
              <a:rPr lang="ko-KR" altLang="en-US" sz="2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endParaRPr lang="en-US" altLang="ko-KR" sz="2400" b="1" dirty="0" smtClean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72" y="291392"/>
            <a:ext cx="2809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bg1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유의사항</a:t>
            </a:r>
            <a:endParaRPr lang="ko-KR" altLang="en-US" sz="3200" b="1" dirty="0">
              <a:solidFill>
                <a:schemeClr val="bg1"/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230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223</Words>
  <Application>Microsoft Office PowerPoint</Application>
  <PresentationFormat>와이드스크린</PresentationFormat>
  <Paragraphs>60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HY중고딕</vt:lpstr>
      <vt:lpstr>HY헤드라인M</vt:lpstr>
      <vt:lpstr>맑은 고딕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13</cp:revision>
  <dcterms:created xsi:type="dcterms:W3CDTF">2021-10-15T01:29:16Z</dcterms:created>
  <dcterms:modified xsi:type="dcterms:W3CDTF">2021-10-15T05:26:26Z</dcterms:modified>
</cp:coreProperties>
</file>